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10058400" cx="7772400"/>
  <p:notesSz cx="9388475" cy="7102475"/>
  <p:embeddedFontLst>
    <p:embeddedFont>
      <p:font typeface="Amatic SC"/>
      <p:regular r:id="rId13"/>
      <p:bold r:id="rId14"/>
    </p:embeddedFont>
    <p:embeddedFont>
      <p:font typeface="Inder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8DB7318-4F2A-4814-990C-1F2A72C3C1CD}">
  <a:tblStyle styleId="{E8DB7318-4F2A-4814-990C-1F2A72C3C1C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fill>
          <a:solidFill>
            <a:srgbClr val="D0DEEF"/>
          </a:solidFill>
        </a:fill>
      </a:tcStyle>
    </a:band1H>
    <a:band2H>
      <a:tcTxStyle/>
    </a:band2H>
    <a:band1V>
      <a:tcTxStyle/>
      <a:tcStyle>
        <a:fill>
          <a:solidFill>
            <a:srgbClr val="D0DEEF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  <a:tblStyle styleId="{A12F7522-F8E1-4605-A525-C510B84C4124}" styleName="Table_1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fill>
          <a:solidFill>
            <a:srgbClr val="D0DEEF"/>
          </a:solidFill>
        </a:fill>
      </a:tcStyle>
    </a:band1H>
    <a:band2H>
      <a:tcTxStyle/>
    </a:band2H>
    <a:band1V>
      <a:tcTxStyle/>
      <a:tcStyle>
        <a:fill>
          <a:solidFill>
            <a:srgbClr val="D0DEEF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5B9BD5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5B9BD5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cap="flat" cmpd="sng" w="381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5B9BD5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cap="flat" cmpd="sng" w="381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5B9BD5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AmaticSC-regular.fntdata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Inder-regular.fntdata"/><Relationship Id="rId14" Type="http://schemas.openxmlformats.org/officeDocument/2006/relationships/font" Target="fonts/AmaticSC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565050" y="532675"/>
            <a:ext cx="6259275" cy="2663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38825" y="3373675"/>
            <a:ext cx="7510775" cy="31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:notes"/>
          <p:cNvSpPr txBox="1"/>
          <p:nvPr>
            <p:ph idx="1" type="body"/>
          </p:nvPr>
        </p:nvSpPr>
        <p:spPr>
          <a:xfrm>
            <a:off x="938825" y="3373675"/>
            <a:ext cx="7510775" cy="319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5:notes"/>
          <p:cNvSpPr/>
          <p:nvPr>
            <p:ph idx="2" type="sldImg"/>
          </p:nvPr>
        </p:nvSpPr>
        <p:spPr>
          <a:xfrm>
            <a:off x="1565050" y="532675"/>
            <a:ext cx="6259275" cy="2663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f30278edef_0_0:notes"/>
          <p:cNvSpPr txBox="1"/>
          <p:nvPr>
            <p:ph idx="1" type="body"/>
          </p:nvPr>
        </p:nvSpPr>
        <p:spPr>
          <a:xfrm>
            <a:off x="938825" y="3373675"/>
            <a:ext cx="7510800" cy="319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g2f30278edef_0_0:notes"/>
          <p:cNvSpPr/>
          <p:nvPr>
            <p:ph idx="2" type="sldImg"/>
          </p:nvPr>
        </p:nvSpPr>
        <p:spPr>
          <a:xfrm>
            <a:off x="1565050" y="532675"/>
            <a:ext cx="6259200" cy="266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f30278edef_0_17:notes"/>
          <p:cNvSpPr txBox="1"/>
          <p:nvPr>
            <p:ph idx="1" type="body"/>
          </p:nvPr>
        </p:nvSpPr>
        <p:spPr>
          <a:xfrm>
            <a:off x="938825" y="3373675"/>
            <a:ext cx="7510800" cy="319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g2f30278edef_0_17:notes"/>
          <p:cNvSpPr/>
          <p:nvPr>
            <p:ph idx="2" type="sldImg"/>
          </p:nvPr>
        </p:nvSpPr>
        <p:spPr>
          <a:xfrm>
            <a:off x="1565050" y="532675"/>
            <a:ext cx="6259200" cy="266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f30278edef_0_34:notes"/>
          <p:cNvSpPr txBox="1"/>
          <p:nvPr>
            <p:ph idx="1" type="body"/>
          </p:nvPr>
        </p:nvSpPr>
        <p:spPr>
          <a:xfrm>
            <a:off x="938825" y="3373675"/>
            <a:ext cx="7510800" cy="319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g2f30278edef_0_34:notes"/>
          <p:cNvSpPr/>
          <p:nvPr>
            <p:ph idx="2" type="sldImg"/>
          </p:nvPr>
        </p:nvSpPr>
        <p:spPr>
          <a:xfrm>
            <a:off x="1565050" y="532675"/>
            <a:ext cx="6259200" cy="266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f30278edef_0_51:notes"/>
          <p:cNvSpPr txBox="1"/>
          <p:nvPr>
            <p:ph idx="1" type="body"/>
          </p:nvPr>
        </p:nvSpPr>
        <p:spPr>
          <a:xfrm>
            <a:off x="938825" y="3373675"/>
            <a:ext cx="7510800" cy="319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g2f30278edef_0_51:notes"/>
          <p:cNvSpPr/>
          <p:nvPr>
            <p:ph idx="2" type="sldImg"/>
          </p:nvPr>
        </p:nvSpPr>
        <p:spPr>
          <a:xfrm>
            <a:off x="1565050" y="532675"/>
            <a:ext cx="6259200" cy="266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f30278edef_0_68:notes"/>
          <p:cNvSpPr txBox="1"/>
          <p:nvPr>
            <p:ph idx="1" type="body"/>
          </p:nvPr>
        </p:nvSpPr>
        <p:spPr>
          <a:xfrm>
            <a:off x="938825" y="3373675"/>
            <a:ext cx="7510800" cy="319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g2f30278edef_0_68:notes"/>
          <p:cNvSpPr/>
          <p:nvPr>
            <p:ph idx="2" type="sldImg"/>
          </p:nvPr>
        </p:nvSpPr>
        <p:spPr>
          <a:xfrm>
            <a:off x="1565050" y="532675"/>
            <a:ext cx="6259200" cy="266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582930" y="1646133"/>
            <a:ext cx="6606540" cy="35018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  <a:defRPr sz="51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971550" y="5282989"/>
            <a:ext cx="5829300" cy="2428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sz="2040"/>
            </a:lvl1pPr>
            <a:lvl2pPr lvl="1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2pPr>
            <a:lvl3pPr lvl="2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sz="1530"/>
            </a:lvl3pPr>
            <a:lvl4pPr lvl="3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4pPr>
            <a:lvl5pPr lvl="4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5pPr>
            <a:lvl6pPr lvl="5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6pPr>
            <a:lvl7pPr lvl="6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7pPr>
            <a:lvl8pPr lvl="7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8pPr>
            <a:lvl9pPr lvl="8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695219" y="2516718"/>
            <a:ext cx="6381962" cy="67036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2138071" y="3959569"/>
            <a:ext cx="8524029" cy="16759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-1262353" y="2332223"/>
            <a:ext cx="8524029" cy="4930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530305" y="2507618"/>
            <a:ext cx="6703695" cy="41840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  <a:defRPr sz="51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530305" y="6731215"/>
            <a:ext cx="6703695" cy="2200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sz="204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530"/>
              <a:buNone/>
              <a:defRPr sz="153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534353" y="2677584"/>
            <a:ext cx="330327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3934778" y="2677584"/>
            <a:ext cx="330327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535365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535366" y="2465706"/>
            <a:ext cx="3288089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b="1" sz="204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b="1" sz="153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535366" y="3674110"/>
            <a:ext cx="3288089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3934778" y="2465706"/>
            <a:ext cx="3304282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b="1" sz="204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b="1" sz="153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3934778" y="3674110"/>
            <a:ext cx="3304282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alibri"/>
              <a:buNone/>
              <a:defRPr sz="272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132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  <a:defRPr sz="2720"/>
            </a:lvl1pPr>
            <a:lvl2pPr indent="-37973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380"/>
              <a:buChar char="•"/>
              <a:defRPr sz="2380"/>
            </a:lvl2pPr>
            <a:lvl3pPr indent="-358139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Char char="•"/>
              <a:defRPr sz="2040"/>
            </a:lvl3pPr>
            <a:lvl4pPr indent="-33655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4pPr>
            <a:lvl5pPr indent="-33655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5pPr>
            <a:lvl6pPr indent="-33655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indent="-33655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indent="-33655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indent="-33655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0"/>
              <a:buNone/>
              <a:defRPr sz="119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0"/>
              <a:buNone/>
              <a:defRPr sz="102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alibri"/>
              <a:buNone/>
              <a:defRPr sz="272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0"/>
              <a:buNone/>
              <a:defRPr sz="119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0"/>
              <a:buNone/>
              <a:defRPr sz="102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Font typeface="Calibri"/>
              <a:buNone/>
              <a:defRPr b="0" i="0" sz="37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hyperlink" Target="mailto:ashley.mccollum@jcschools.us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hyperlink" Target="mailto:ashley.mccollum@jcschools.us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hyperlink" Target="mailto:ashley.mccollum@jcschools.us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hyperlink" Target="mailto:ashley.mccollum@jcschools.us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hyperlink" Target="mailto:ashley.mccollum@jcschools.us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hyperlink" Target="mailto:ashley.mccollum@jcschools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444814" y="1946371"/>
            <a:ext cx="3288986" cy="3020901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3986774" y="1946371"/>
            <a:ext cx="3291840" cy="3020901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/>
          <p:nvPr/>
        </p:nvSpPr>
        <p:spPr>
          <a:xfrm>
            <a:off x="444814" y="5084774"/>
            <a:ext cx="6833800" cy="3405966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444814" y="8608242"/>
            <a:ext cx="6833800" cy="929085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158765" y="8658869"/>
            <a:ext cx="7409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Contact Information:</a:t>
            </a:r>
            <a:endParaRPr b="1" sz="2100" u="sng"/>
          </a:p>
        </p:txBody>
      </p:sp>
      <p:sp>
        <p:nvSpPr>
          <p:cNvPr id="89" name="Google Shape;89;p13"/>
          <p:cNvSpPr txBox="1"/>
          <p:nvPr/>
        </p:nvSpPr>
        <p:spPr>
          <a:xfrm>
            <a:off x="442863" y="2435230"/>
            <a:ext cx="32889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Locomotor Skills - Gallop, Bear Walk, Crab Walk, Jumping, Skipping, Hopping, Sliding, Running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85750" lvl="0" marL="2857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Jump Rope Skills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85750" lvl="0" marL="2857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Non-Locomotor Skills - Balance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85750" lvl="0" marL="2857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Shoe Tying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3"/>
          <p:cNvSpPr txBox="1"/>
          <p:nvPr/>
        </p:nvSpPr>
        <p:spPr>
          <a:xfrm>
            <a:off x="3986775" y="2441435"/>
            <a:ext cx="31155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Germs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85750" lvl="0" marL="2857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Healthy Hygiene Behaviors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85750" lvl="0" marL="2857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Bodily Fluids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468184" y="9014125"/>
            <a:ext cx="678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Ashley McCollum - Plan / Lunch Time: 10:40-11:45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Email: </a:t>
            </a:r>
            <a:r>
              <a:rPr lang="en-US" u="sng">
                <a:solidFill>
                  <a:schemeClr val="hlink"/>
                </a:solidFill>
                <a:latin typeface="Inder"/>
                <a:ea typeface="Inder"/>
                <a:cs typeface="Inder"/>
                <a:sym typeface="Inder"/>
                <a:hlinkClick r:id="rId4"/>
              </a:rPr>
              <a:t>ashley.mccollum@jcschools.us</a:t>
            </a: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- Phone: 573-632-3400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graphicFrame>
        <p:nvGraphicFramePr>
          <p:cNvPr id="92" name="Google Shape;92;p13"/>
          <p:cNvGraphicFramePr/>
          <p:nvPr/>
        </p:nvGraphicFramePr>
        <p:xfrm>
          <a:off x="774087" y="541617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{E8DB7318-4F2A-4814-990C-1F2A72C3C1CD}</a:tableStyleId>
              </a:tblPr>
              <a:tblGrid>
                <a:gridCol w="1299550"/>
                <a:gridCol w="4873425"/>
              </a:tblGrid>
              <a:tr h="6477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6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Morning Walking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Mondays, between 7:25-7:45.</a:t>
                      </a:r>
                      <a:endParaRPr b="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40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Inder"/>
                          <a:ea typeface="Inder"/>
                          <a:cs typeface="Inder"/>
                          <a:sym typeface="Inder"/>
                        </a:rPr>
                        <a:t>Tennis Shoes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Inder"/>
                        <a:buNone/>
                      </a:pPr>
                      <a:r>
                        <a:rPr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NECESSARY FOR PE SAFETY - Please try to send your student to school with tennis shoes on PE days.  Tennis shoes allow for safe and balanced movement.</a:t>
                      </a:r>
                      <a:endParaRPr b="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40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Inder"/>
                          <a:ea typeface="Inder"/>
                          <a:cs typeface="Inder"/>
                          <a:sym typeface="Inder"/>
                        </a:rPr>
                        <a:t>Cross Country Run</a:t>
                      </a:r>
                      <a:endParaRPr sz="16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When: Sunday, November 3</a:t>
                      </a:r>
                      <a:endParaRPr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Where: Cole County Park</a:t>
                      </a:r>
                      <a:endParaRPr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Register - 1:00 pm; Girls - 2:00 pm; Boys - 2:20 pm</a:t>
                      </a:r>
                      <a:endParaRPr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40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Inder"/>
                          <a:ea typeface="Inder"/>
                          <a:cs typeface="Inder"/>
                          <a:sym typeface="Inder"/>
                        </a:rPr>
                        <a:t>Shoe Tying</a:t>
                      </a:r>
                      <a:endParaRPr sz="16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This unit we will begin learning how to tie shoes.  This is a TRICKY skill.  If you have a few minutes each night to practice with your student, it would be helpful! </a:t>
                      </a:r>
                      <a:endParaRPr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3" name="Google Shape;93;p13"/>
          <p:cNvSpPr txBox="1"/>
          <p:nvPr/>
        </p:nvSpPr>
        <p:spPr>
          <a:xfrm>
            <a:off x="417463" y="1976826"/>
            <a:ext cx="3155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PE Unit 2</a:t>
            </a:r>
            <a:endParaRPr b="1" sz="2100" u="sng"/>
          </a:p>
        </p:txBody>
      </p:sp>
      <p:sp>
        <p:nvSpPr>
          <p:cNvPr id="94" name="Google Shape;94;p13"/>
          <p:cNvSpPr txBox="1"/>
          <p:nvPr/>
        </p:nvSpPr>
        <p:spPr>
          <a:xfrm>
            <a:off x="1848732" y="5076220"/>
            <a:ext cx="3770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Reminders</a:t>
            </a:r>
            <a:endParaRPr b="1" sz="2100" u="sng"/>
          </a:p>
        </p:txBody>
      </p:sp>
      <p:sp>
        <p:nvSpPr>
          <p:cNvPr id="95" name="Google Shape;95;p13"/>
          <p:cNvSpPr txBox="1"/>
          <p:nvPr/>
        </p:nvSpPr>
        <p:spPr>
          <a:xfrm>
            <a:off x="4037574" y="1978636"/>
            <a:ext cx="2976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Health Objectives</a:t>
            </a:r>
            <a:endParaRPr b="1" sz="2100" u="sng"/>
          </a:p>
        </p:txBody>
      </p:sp>
      <p:sp>
        <p:nvSpPr>
          <p:cNvPr id="96" name="Google Shape;96;p13"/>
          <p:cNvSpPr txBox="1"/>
          <p:nvPr/>
        </p:nvSpPr>
        <p:spPr>
          <a:xfrm>
            <a:off x="149477" y="301623"/>
            <a:ext cx="7508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KINDERGARTEN PE NEWS</a:t>
            </a:r>
            <a:endParaRPr b="1" sz="6600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155864" y="1329425"/>
            <a:ext cx="740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Be ACTIVE, HAVE FUN, SHOW RESPECT, ALWAYS LEARN</a:t>
            </a:r>
            <a:endParaRPr b="1" sz="2000"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/>
          <p:nvPr/>
        </p:nvSpPr>
        <p:spPr>
          <a:xfrm>
            <a:off x="444814" y="1946371"/>
            <a:ext cx="3288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3986774" y="1946371"/>
            <a:ext cx="3291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4"/>
          <p:cNvSpPr/>
          <p:nvPr/>
        </p:nvSpPr>
        <p:spPr>
          <a:xfrm>
            <a:off x="444814" y="5084774"/>
            <a:ext cx="6833700" cy="34059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/>
          <p:cNvSpPr/>
          <p:nvPr/>
        </p:nvSpPr>
        <p:spPr>
          <a:xfrm>
            <a:off x="444814" y="8608242"/>
            <a:ext cx="6833700" cy="9291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/>
          <p:cNvSpPr txBox="1"/>
          <p:nvPr/>
        </p:nvSpPr>
        <p:spPr>
          <a:xfrm>
            <a:off x="158765" y="8658869"/>
            <a:ext cx="7409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Contact Information:</a:t>
            </a:r>
            <a:endParaRPr b="1" sz="2100" u="sng"/>
          </a:p>
        </p:txBody>
      </p:sp>
      <p:sp>
        <p:nvSpPr>
          <p:cNvPr id="107" name="Google Shape;107;p14"/>
          <p:cNvSpPr txBox="1"/>
          <p:nvPr/>
        </p:nvSpPr>
        <p:spPr>
          <a:xfrm>
            <a:off x="442863" y="2435230"/>
            <a:ext cx="32889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Locomotor Skills - Gallop, Bear Walk, Crab Walk, Jumping, Skipping, Hopping, Sliding, Running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85750" lvl="0" marL="28575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Jump Rope Skills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85750" lvl="0" marL="28575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Non-Locomotor Skills - Balance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85750" lvl="0" marL="28575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Shoe Tying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08" name="Google Shape;108;p14"/>
          <p:cNvSpPr txBox="1"/>
          <p:nvPr/>
        </p:nvSpPr>
        <p:spPr>
          <a:xfrm>
            <a:off x="3986775" y="2441435"/>
            <a:ext cx="31155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Germs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Healthy Hygiene Behaviors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09" name="Google Shape;109;p14"/>
          <p:cNvSpPr txBox="1"/>
          <p:nvPr/>
        </p:nvSpPr>
        <p:spPr>
          <a:xfrm>
            <a:off x="468184" y="9014125"/>
            <a:ext cx="678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Ashley McCollum - Plan / Lunch Time: 10:40-11:45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Email: </a:t>
            </a:r>
            <a:r>
              <a:rPr lang="en-US" u="sng">
                <a:solidFill>
                  <a:schemeClr val="hlink"/>
                </a:solidFill>
                <a:latin typeface="Inder"/>
                <a:ea typeface="Inder"/>
                <a:cs typeface="Inder"/>
                <a:sym typeface="Inder"/>
                <a:hlinkClick r:id="rId4"/>
              </a:rPr>
              <a:t>ashley.mccollum@jcschools.us</a:t>
            </a: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- Phone: 573-632-3400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graphicFrame>
        <p:nvGraphicFramePr>
          <p:cNvPr id="110" name="Google Shape;110;p14"/>
          <p:cNvGraphicFramePr/>
          <p:nvPr/>
        </p:nvGraphicFramePr>
        <p:xfrm>
          <a:off x="774087" y="541617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{E8DB7318-4F2A-4814-990C-1F2A72C3C1CD}</a:tableStyleId>
              </a:tblPr>
              <a:tblGrid>
                <a:gridCol w="1299550"/>
                <a:gridCol w="4873425"/>
              </a:tblGrid>
              <a:tr h="6534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6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Morning Walking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Mondays, between 7:25-7:45. </a:t>
                      </a:r>
                      <a:endParaRPr b="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Inder"/>
                          <a:ea typeface="Inder"/>
                          <a:cs typeface="Inder"/>
                          <a:sym typeface="Inder"/>
                        </a:rPr>
                        <a:t>Tennis Shoes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Inder"/>
                        <a:buNone/>
                      </a:pPr>
                      <a:r>
                        <a:rPr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NECESSARY FOR PE SAFETY - Please try to send your student to school with tennis shoes on PE days.  Tennis shoes allow for safe and balanced movement.</a:t>
                      </a:r>
                      <a:endParaRPr b="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Inder"/>
                          <a:ea typeface="Inder"/>
                          <a:cs typeface="Inder"/>
                          <a:sym typeface="Inder"/>
                        </a:rPr>
                        <a:t>Cross Country Run</a:t>
                      </a:r>
                      <a:endParaRPr sz="16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When: Sunday, November 3</a:t>
                      </a:r>
                      <a:endParaRPr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Where: Cole County Park</a:t>
                      </a:r>
                      <a:endParaRPr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Register - 1:00 pm; Girls - 2:00 pm; Boys - 2:20 pm</a:t>
                      </a:r>
                      <a:endParaRPr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629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Inder"/>
                          <a:ea typeface="Inder"/>
                          <a:cs typeface="Inder"/>
                          <a:sym typeface="Inder"/>
                        </a:rPr>
                        <a:t>Shoe Tying</a:t>
                      </a:r>
                      <a:endParaRPr sz="16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This unit we will begin learning how to tie shoes.  This is a TRICKY skill.  If you have a few minutes each night to practice with your student, it would be helpful! </a:t>
                      </a:r>
                      <a:endParaRPr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1" name="Google Shape;111;p14"/>
          <p:cNvSpPr txBox="1"/>
          <p:nvPr/>
        </p:nvSpPr>
        <p:spPr>
          <a:xfrm>
            <a:off x="417463" y="1976826"/>
            <a:ext cx="3155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PE Unit 2</a:t>
            </a:r>
            <a:endParaRPr b="1" sz="2100" u="sng"/>
          </a:p>
        </p:txBody>
      </p:sp>
      <p:sp>
        <p:nvSpPr>
          <p:cNvPr id="112" name="Google Shape;112;p14"/>
          <p:cNvSpPr txBox="1"/>
          <p:nvPr/>
        </p:nvSpPr>
        <p:spPr>
          <a:xfrm>
            <a:off x="1848732" y="5076220"/>
            <a:ext cx="3770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Reminders</a:t>
            </a:r>
            <a:endParaRPr b="1" sz="2100" u="sng"/>
          </a:p>
        </p:txBody>
      </p:sp>
      <p:sp>
        <p:nvSpPr>
          <p:cNvPr id="113" name="Google Shape;113;p14"/>
          <p:cNvSpPr txBox="1"/>
          <p:nvPr/>
        </p:nvSpPr>
        <p:spPr>
          <a:xfrm>
            <a:off x="4037574" y="1978636"/>
            <a:ext cx="2976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Health Objectives</a:t>
            </a:r>
            <a:endParaRPr b="1" sz="2100" u="sng"/>
          </a:p>
        </p:txBody>
      </p:sp>
      <p:sp>
        <p:nvSpPr>
          <p:cNvPr id="114" name="Google Shape;114;p14"/>
          <p:cNvSpPr txBox="1"/>
          <p:nvPr/>
        </p:nvSpPr>
        <p:spPr>
          <a:xfrm>
            <a:off x="149477" y="301623"/>
            <a:ext cx="7508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FIRST GRADE </a:t>
            </a: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PE NEWS</a:t>
            </a:r>
            <a:endParaRPr b="1" sz="6600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15" name="Google Shape;115;p14"/>
          <p:cNvSpPr txBox="1"/>
          <p:nvPr/>
        </p:nvSpPr>
        <p:spPr>
          <a:xfrm>
            <a:off x="155864" y="1329425"/>
            <a:ext cx="740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Be ACTIVE, HAVE FUN, SHOW RESPECT, ALWAYS LEARN</a:t>
            </a:r>
            <a:endParaRPr b="1" sz="2000"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"/>
          <p:cNvSpPr/>
          <p:nvPr/>
        </p:nvSpPr>
        <p:spPr>
          <a:xfrm>
            <a:off x="444814" y="1946371"/>
            <a:ext cx="3288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5"/>
          <p:cNvSpPr/>
          <p:nvPr/>
        </p:nvSpPr>
        <p:spPr>
          <a:xfrm>
            <a:off x="3986774" y="1946371"/>
            <a:ext cx="3291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5"/>
          <p:cNvSpPr/>
          <p:nvPr/>
        </p:nvSpPr>
        <p:spPr>
          <a:xfrm>
            <a:off x="444814" y="5084774"/>
            <a:ext cx="6833700" cy="34059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444814" y="8608242"/>
            <a:ext cx="6833700" cy="9291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5"/>
          <p:cNvSpPr txBox="1"/>
          <p:nvPr/>
        </p:nvSpPr>
        <p:spPr>
          <a:xfrm>
            <a:off x="158765" y="8658869"/>
            <a:ext cx="7409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Contact Information:</a:t>
            </a:r>
            <a:endParaRPr b="1" sz="2100" u="sng"/>
          </a:p>
        </p:txBody>
      </p:sp>
      <p:sp>
        <p:nvSpPr>
          <p:cNvPr id="125" name="Google Shape;125;p15"/>
          <p:cNvSpPr txBox="1"/>
          <p:nvPr/>
        </p:nvSpPr>
        <p:spPr>
          <a:xfrm>
            <a:off x="442863" y="2435230"/>
            <a:ext cx="32889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Locomotor Skills - Gallop, Bear Walk, Crab Walk, Jumping, Skipping, Hopping, Sliding, Running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85750" lvl="0" marL="28575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Jump Rope Skills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85750" lvl="0" marL="28575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Non-Locomotor Skills - Balance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85750" lvl="0" marL="28575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Shoe Tying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26" name="Google Shape;126;p15"/>
          <p:cNvSpPr txBox="1"/>
          <p:nvPr/>
        </p:nvSpPr>
        <p:spPr>
          <a:xfrm>
            <a:off x="3986775" y="2441435"/>
            <a:ext cx="3115500" cy="22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Germs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Healthy Hygiene Behaviors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Pathogens - Bacterias / Viruses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Communicable vs. Non-Communicable Sickness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27" name="Google Shape;127;p15"/>
          <p:cNvSpPr txBox="1"/>
          <p:nvPr/>
        </p:nvSpPr>
        <p:spPr>
          <a:xfrm>
            <a:off x="468184" y="9014125"/>
            <a:ext cx="678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Ashley McCollum - Plan / Lunch Time: 10:40-11:45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Email: </a:t>
            </a:r>
            <a:r>
              <a:rPr lang="en-US" u="sng">
                <a:solidFill>
                  <a:schemeClr val="hlink"/>
                </a:solidFill>
                <a:latin typeface="Inder"/>
                <a:ea typeface="Inder"/>
                <a:cs typeface="Inder"/>
                <a:sym typeface="Inder"/>
                <a:hlinkClick r:id="rId4"/>
              </a:rPr>
              <a:t>ashley.mccollum@jcschools.us</a:t>
            </a: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- Phone: 573-632-3400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graphicFrame>
        <p:nvGraphicFramePr>
          <p:cNvPr id="128" name="Google Shape;128;p15"/>
          <p:cNvGraphicFramePr/>
          <p:nvPr/>
        </p:nvGraphicFramePr>
        <p:xfrm>
          <a:off x="774087" y="541617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{E8DB7318-4F2A-4814-990C-1F2A72C3C1CD}</a:tableStyleId>
              </a:tblPr>
              <a:tblGrid>
                <a:gridCol w="1299550"/>
                <a:gridCol w="4873425"/>
              </a:tblGrid>
              <a:tr h="520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6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Morning Walking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Tuesdays</a:t>
                      </a:r>
                      <a:r>
                        <a:rPr b="0" lang="en-US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, between 7:25-7:45.</a:t>
                      </a:r>
                      <a:endParaRPr b="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867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Inder"/>
                          <a:ea typeface="Inder"/>
                          <a:cs typeface="Inder"/>
                          <a:sym typeface="Inder"/>
                        </a:rPr>
                        <a:t>Tennis Shoes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Inder"/>
                        <a:buNone/>
                      </a:pPr>
                      <a:r>
                        <a:rPr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NECESSARY FOR PE SAFETY - Please try to send your student to school with tennis shoes on PE days.  Tennis shoes allow for safe and balanced movement.</a:t>
                      </a:r>
                      <a:endParaRPr b="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8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Inder"/>
                          <a:ea typeface="Inder"/>
                          <a:cs typeface="Inder"/>
                          <a:sym typeface="Inder"/>
                        </a:rPr>
                        <a:t>Cross Country Run</a:t>
                      </a:r>
                      <a:endParaRPr sz="16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When: Sunday, November 3</a:t>
                      </a:r>
                      <a:endParaRPr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Where: Cole County Park</a:t>
                      </a:r>
                      <a:endParaRPr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Register - 1:00 pm; Girls - 2:00 pm; Boys - 2:20 pm</a:t>
                      </a:r>
                      <a:endParaRPr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43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Inder"/>
                          <a:ea typeface="Inder"/>
                          <a:cs typeface="Inder"/>
                          <a:sym typeface="Inder"/>
                        </a:rPr>
                        <a:t>Shoe Tying</a:t>
                      </a:r>
                      <a:endParaRPr sz="16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This unit we will begin learning how to tie shoes.  This is a TRICKY skill.  If you have a few minutes each night to practice with your student, it would be helpful! </a:t>
                      </a:r>
                      <a:endParaRPr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29" name="Google Shape;129;p15"/>
          <p:cNvSpPr txBox="1"/>
          <p:nvPr/>
        </p:nvSpPr>
        <p:spPr>
          <a:xfrm>
            <a:off x="417463" y="1976826"/>
            <a:ext cx="3155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PE Unit 2</a:t>
            </a:r>
            <a:endParaRPr b="1" sz="2100" u="sng"/>
          </a:p>
        </p:txBody>
      </p:sp>
      <p:sp>
        <p:nvSpPr>
          <p:cNvPr id="130" name="Google Shape;130;p15"/>
          <p:cNvSpPr txBox="1"/>
          <p:nvPr/>
        </p:nvSpPr>
        <p:spPr>
          <a:xfrm>
            <a:off x="1848732" y="5076220"/>
            <a:ext cx="3770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Reminders</a:t>
            </a:r>
            <a:endParaRPr b="1" sz="2100" u="sng"/>
          </a:p>
        </p:txBody>
      </p:sp>
      <p:sp>
        <p:nvSpPr>
          <p:cNvPr id="131" name="Google Shape;131;p15"/>
          <p:cNvSpPr txBox="1"/>
          <p:nvPr/>
        </p:nvSpPr>
        <p:spPr>
          <a:xfrm>
            <a:off x="4037574" y="1978636"/>
            <a:ext cx="2976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Health Objectives</a:t>
            </a:r>
            <a:endParaRPr b="1" sz="2100" u="sng"/>
          </a:p>
        </p:txBody>
      </p:sp>
      <p:sp>
        <p:nvSpPr>
          <p:cNvPr id="132" name="Google Shape;132;p15"/>
          <p:cNvSpPr txBox="1"/>
          <p:nvPr/>
        </p:nvSpPr>
        <p:spPr>
          <a:xfrm>
            <a:off x="149477" y="301623"/>
            <a:ext cx="7508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SECOND</a:t>
            </a: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 GRADE PE NEWS</a:t>
            </a:r>
            <a:endParaRPr b="1" sz="6600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33" name="Google Shape;133;p15"/>
          <p:cNvSpPr txBox="1"/>
          <p:nvPr/>
        </p:nvSpPr>
        <p:spPr>
          <a:xfrm>
            <a:off x="155864" y="1329425"/>
            <a:ext cx="740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Be ACTIVE, HAVE FUN, SHOW RESPECT, ALWAYS LEARN</a:t>
            </a:r>
            <a:endParaRPr b="1" sz="2000"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6"/>
          <p:cNvSpPr/>
          <p:nvPr/>
        </p:nvSpPr>
        <p:spPr>
          <a:xfrm>
            <a:off x="444814" y="1946371"/>
            <a:ext cx="3288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6"/>
          <p:cNvSpPr/>
          <p:nvPr/>
        </p:nvSpPr>
        <p:spPr>
          <a:xfrm>
            <a:off x="3986774" y="1946371"/>
            <a:ext cx="3291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6"/>
          <p:cNvSpPr/>
          <p:nvPr/>
        </p:nvSpPr>
        <p:spPr>
          <a:xfrm>
            <a:off x="444814" y="5084774"/>
            <a:ext cx="6833700" cy="34059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6"/>
          <p:cNvSpPr/>
          <p:nvPr/>
        </p:nvSpPr>
        <p:spPr>
          <a:xfrm>
            <a:off x="444814" y="8608242"/>
            <a:ext cx="6833700" cy="9291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6"/>
          <p:cNvSpPr txBox="1"/>
          <p:nvPr/>
        </p:nvSpPr>
        <p:spPr>
          <a:xfrm>
            <a:off x="158765" y="8658869"/>
            <a:ext cx="7409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Contact Information:</a:t>
            </a:r>
            <a:endParaRPr b="1" sz="2100" u="sng"/>
          </a:p>
        </p:txBody>
      </p:sp>
      <p:sp>
        <p:nvSpPr>
          <p:cNvPr id="143" name="Google Shape;143;p16"/>
          <p:cNvSpPr txBox="1"/>
          <p:nvPr/>
        </p:nvSpPr>
        <p:spPr>
          <a:xfrm>
            <a:off x="442863" y="2435230"/>
            <a:ext cx="32889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Locomotor Skills - Running and Jumping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Pacer Test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Non-Locomotor Skills - Balancing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6"/>
          <p:cNvSpPr txBox="1"/>
          <p:nvPr/>
        </p:nvSpPr>
        <p:spPr>
          <a:xfrm>
            <a:off x="3986775" y="2441435"/>
            <a:ext cx="3115500" cy="16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Healthy Hygiene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85750" lvl="0" marL="2857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Pathogens - Bacterias / Viruses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Communicable vs. Non-Communicable Sickness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45" name="Google Shape;145;p16"/>
          <p:cNvSpPr txBox="1"/>
          <p:nvPr/>
        </p:nvSpPr>
        <p:spPr>
          <a:xfrm>
            <a:off x="468184" y="9014125"/>
            <a:ext cx="678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Ashley McCollum - Plan / Lunch Time: 10:40-11:45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Email: </a:t>
            </a:r>
            <a:r>
              <a:rPr lang="en-US" u="sng">
                <a:solidFill>
                  <a:schemeClr val="hlink"/>
                </a:solidFill>
                <a:latin typeface="Inder"/>
                <a:ea typeface="Inder"/>
                <a:cs typeface="Inder"/>
                <a:sym typeface="Inder"/>
                <a:hlinkClick r:id="rId4"/>
              </a:rPr>
              <a:t>ashley.mccollum@jcschools.us</a:t>
            </a: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- Phone: 573-632-3400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graphicFrame>
        <p:nvGraphicFramePr>
          <p:cNvPr id="146" name="Google Shape;146;p16"/>
          <p:cNvGraphicFramePr/>
          <p:nvPr/>
        </p:nvGraphicFramePr>
        <p:xfrm>
          <a:off x="774087" y="541617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{E8DB7318-4F2A-4814-990C-1F2A72C3C1CD}</a:tableStyleId>
              </a:tblPr>
              <a:tblGrid>
                <a:gridCol w="1299550"/>
                <a:gridCol w="4873425"/>
              </a:tblGrid>
              <a:tr h="5126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6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Morning Walking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Wednesdays</a:t>
                      </a:r>
                      <a:r>
                        <a:rPr b="0" lang="en-US" sz="12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, between 7:25-7:45. </a:t>
                      </a:r>
                      <a:endParaRPr b="0" sz="12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47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Inder"/>
                          <a:ea typeface="Inder"/>
                          <a:cs typeface="Inder"/>
                          <a:sym typeface="Inder"/>
                        </a:rPr>
                        <a:t>Tennis Shoes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Inder"/>
                        <a:buNone/>
                      </a:pPr>
                      <a:r>
                        <a:rPr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NECESSARY FOR PE SAFETY - Please try to send your student to school with tennis shoes on PE days.  Tennis shoes allow for safe and balanced movement.</a:t>
                      </a:r>
                      <a:endParaRPr b="0" sz="12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85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Inder"/>
                          <a:ea typeface="Inder"/>
                          <a:cs typeface="Inder"/>
                          <a:sym typeface="Inder"/>
                        </a:rPr>
                        <a:t>Cross Country Run</a:t>
                      </a:r>
                      <a:endParaRPr sz="16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When: Sunday, November 3</a:t>
                      </a:r>
                      <a:endParaRPr sz="12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Where: Cole County Park</a:t>
                      </a:r>
                      <a:endParaRPr sz="12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Register - 1:00 pm; Girls - 2:00 pm; Boys - 2:20 pm</a:t>
                      </a:r>
                      <a:endParaRPr sz="12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364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Inder"/>
                          <a:ea typeface="Inder"/>
                          <a:cs typeface="Inder"/>
                          <a:sym typeface="Inder"/>
                        </a:rPr>
                        <a:t>Pacer Test</a:t>
                      </a:r>
                      <a:endParaRPr sz="16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The pacer test is our first physical fitness test of the school year.  Please come prepared with tennis shoes.</a:t>
                      </a:r>
                      <a:endParaRPr sz="12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sng">
                          <a:latin typeface="Inder"/>
                          <a:ea typeface="Inder"/>
                          <a:cs typeface="Inder"/>
                          <a:sym typeface="Inder"/>
                        </a:rPr>
                        <a:t>C Group (October 10); B Group (October 11); A Group (October 15); D Group (October 16)</a:t>
                      </a:r>
                      <a:endParaRPr sz="1200" u="sng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47" name="Google Shape;147;p16"/>
          <p:cNvSpPr txBox="1"/>
          <p:nvPr/>
        </p:nvSpPr>
        <p:spPr>
          <a:xfrm>
            <a:off x="417463" y="1976826"/>
            <a:ext cx="3155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PE Unit 2</a:t>
            </a:r>
            <a:endParaRPr b="1" sz="2100" u="sng"/>
          </a:p>
        </p:txBody>
      </p:sp>
      <p:sp>
        <p:nvSpPr>
          <p:cNvPr id="148" name="Google Shape;148;p16"/>
          <p:cNvSpPr txBox="1"/>
          <p:nvPr/>
        </p:nvSpPr>
        <p:spPr>
          <a:xfrm>
            <a:off x="1848732" y="5076220"/>
            <a:ext cx="3770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Reminders</a:t>
            </a:r>
            <a:endParaRPr b="1" sz="2100" u="sng"/>
          </a:p>
        </p:txBody>
      </p:sp>
      <p:sp>
        <p:nvSpPr>
          <p:cNvPr id="149" name="Google Shape;149;p16"/>
          <p:cNvSpPr txBox="1"/>
          <p:nvPr/>
        </p:nvSpPr>
        <p:spPr>
          <a:xfrm>
            <a:off x="4037574" y="1978636"/>
            <a:ext cx="2976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Health Objectives</a:t>
            </a:r>
            <a:endParaRPr b="1" sz="2100" u="sng"/>
          </a:p>
        </p:txBody>
      </p:sp>
      <p:sp>
        <p:nvSpPr>
          <p:cNvPr id="150" name="Google Shape;150;p16"/>
          <p:cNvSpPr txBox="1"/>
          <p:nvPr/>
        </p:nvSpPr>
        <p:spPr>
          <a:xfrm>
            <a:off x="149477" y="301623"/>
            <a:ext cx="7508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THIRD </a:t>
            </a: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GRADE PE NEWS</a:t>
            </a:r>
            <a:endParaRPr b="1" sz="6600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51" name="Google Shape;151;p16"/>
          <p:cNvSpPr txBox="1"/>
          <p:nvPr/>
        </p:nvSpPr>
        <p:spPr>
          <a:xfrm>
            <a:off x="155864" y="1329425"/>
            <a:ext cx="740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Be ACTIVE, HAVE FUN, SHOW RESPECT, ALWAYS LEARN</a:t>
            </a:r>
            <a:endParaRPr b="1" sz="2000"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7"/>
          <p:cNvSpPr/>
          <p:nvPr/>
        </p:nvSpPr>
        <p:spPr>
          <a:xfrm>
            <a:off x="444814" y="1946371"/>
            <a:ext cx="3288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7"/>
          <p:cNvSpPr/>
          <p:nvPr/>
        </p:nvSpPr>
        <p:spPr>
          <a:xfrm>
            <a:off x="3986774" y="1946371"/>
            <a:ext cx="3291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7"/>
          <p:cNvSpPr/>
          <p:nvPr/>
        </p:nvSpPr>
        <p:spPr>
          <a:xfrm>
            <a:off x="444814" y="5084774"/>
            <a:ext cx="6833700" cy="34059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7"/>
          <p:cNvSpPr/>
          <p:nvPr/>
        </p:nvSpPr>
        <p:spPr>
          <a:xfrm>
            <a:off x="444814" y="8608242"/>
            <a:ext cx="6833700" cy="9291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7"/>
          <p:cNvSpPr txBox="1"/>
          <p:nvPr/>
        </p:nvSpPr>
        <p:spPr>
          <a:xfrm>
            <a:off x="158765" y="8658869"/>
            <a:ext cx="7409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Contact Information:</a:t>
            </a:r>
            <a:endParaRPr b="1" sz="2100" u="sng"/>
          </a:p>
        </p:txBody>
      </p:sp>
      <p:sp>
        <p:nvSpPr>
          <p:cNvPr id="161" name="Google Shape;161;p17"/>
          <p:cNvSpPr txBox="1"/>
          <p:nvPr/>
        </p:nvSpPr>
        <p:spPr>
          <a:xfrm>
            <a:off x="442863" y="2435230"/>
            <a:ext cx="32889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Locomotor Skills - Running and Jumping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Pacer Test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Non-Locomotor Skills - Balancing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62" name="Google Shape;162;p17"/>
          <p:cNvSpPr txBox="1"/>
          <p:nvPr/>
        </p:nvSpPr>
        <p:spPr>
          <a:xfrm>
            <a:off x="3986775" y="2441435"/>
            <a:ext cx="3115500" cy="16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Healthy Hygiene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85750" lvl="0" marL="28575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Pathogens - Bacterias / Viruses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Communicable vs. Non-Communicable Sickness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63" name="Google Shape;163;p17"/>
          <p:cNvSpPr txBox="1"/>
          <p:nvPr/>
        </p:nvSpPr>
        <p:spPr>
          <a:xfrm>
            <a:off x="468184" y="9014125"/>
            <a:ext cx="678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Ashley McCollum - Plan / Lunch Time: 10:40-11:45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Email: </a:t>
            </a:r>
            <a:r>
              <a:rPr lang="en-US" u="sng">
                <a:solidFill>
                  <a:schemeClr val="hlink"/>
                </a:solidFill>
                <a:latin typeface="Inder"/>
                <a:ea typeface="Inder"/>
                <a:cs typeface="Inder"/>
                <a:sym typeface="Inder"/>
                <a:hlinkClick r:id="rId4"/>
              </a:rPr>
              <a:t>ashley.mccollum@jcschools.us</a:t>
            </a: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- Phone: 573-632-3400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graphicFrame>
        <p:nvGraphicFramePr>
          <p:cNvPr id="164" name="Google Shape;164;p17"/>
          <p:cNvGraphicFramePr/>
          <p:nvPr/>
        </p:nvGraphicFramePr>
        <p:xfrm>
          <a:off x="774087" y="541617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{E8DB7318-4F2A-4814-990C-1F2A72C3C1CD}</a:tableStyleId>
              </a:tblPr>
              <a:tblGrid>
                <a:gridCol w="1299550"/>
                <a:gridCol w="4873425"/>
              </a:tblGrid>
              <a:tr h="520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6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Morning Walking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Thursdays</a:t>
                      </a:r>
                      <a:r>
                        <a:rPr b="0" lang="en-US" sz="12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, between 7:25-7:45.</a:t>
                      </a:r>
                      <a:endParaRPr b="0" sz="12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534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Inder"/>
                          <a:ea typeface="Inder"/>
                          <a:cs typeface="Inder"/>
                          <a:sym typeface="Inder"/>
                        </a:rPr>
                        <a:t>Tennis Shoes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Inder"/>
                        <a:buNone/>
                      </a:pPr>
                      <a:r>
                        <a:rPr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NECESSARY FOR PE SAFETY - Please try to send your student to school with tennis shoes on PE days.  Tennis shoes allow for safe and balanced movement.</a:t>
                      </a:r>
                      <a:endParaRPr b="0" sz="12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80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Inder"/>
                          <a:ea typeface="Inder"/>
                          <a:cs typeface="Inder"/>
                          <a:sym typeface="Inder"/>
                        </a:rPr>
                        <a:t>Cross Country Run</a:t>
                      </a:r>
                      <a:endParaRPr sz="16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When: Sunday, November 3</a:t>
                      </a:r>
                      <a:endParaRPr sz="12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Where: Cole County Park</a:t>
                      </a:r>
                      <a:endParaRPr sz="12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Register - 1:00 pm; Girls - 2:00 pm; Boys - 2:20 pm</a:t>
                      </a:r>
                      <a:endParaRPr sz="12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91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Inder"/>
                          <a:ea typeface="Inder"/>
                          <a:cs typeface="Inder"/>
                          <a:sym typeface="Inder"/>
                        </a:rPr>
                        <a:t>Pacer Test</a:t>
                      </a:r>
                      <a:endParaRPr sz="16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The pacer test is our first physical fitness test of the school year.  Please come prepared with tennis shoes.</a:t>
                      </a:r>
                      <a:endParaRPr sz="12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sng">
                          <a:latin typeface="Inder"/>
                          <a:ea typeface="Inder"/>
                          <a:cs typeface="Inder"/>
                          <a:sym typeface="Inder"/>
                        </a:rPr>
                        <a:t>C Group (October 10); B Group (October 11); A Group (October 15); D Group (October 16)</a:t>
                      </a:r>
                      <a:endParaRPr sz="1200" u="sng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65" name="Google Shape;165;p17"/>
          <p:cNvSpPr txBox="1"/>
          <p:nvPr/>
        </p:nvSpPr>
        <p:spPr>
          <a:xfrm>
            <a:off x="417463" y="1976826"/>
            <a:ext cx="3155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PE Unit 2</a:t>
            </a:r>
            <a:endParaRPr b="1" sz="2100" u="sng"/>
          </a:p>
        </p:txBody>
      </p:sp>
      <p:sp>
        <p:nvSpPr>
          <p:cNvPr id="166" name="Google Shape;166;p17"/>
          <p:cNvSpPr txBox="1"/>
          <p:nvPr/>
        </p:nvSpPr>
        <p:spPr>
          <a:xfrm>
            <a:off x="1848732" y="5076220"/>
            <a:ext cx="3770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Reminders</a:t>
            </a:r>
            <a:endParaRPr b="1" sz="2100" u="sng"/>
          </a:p>
        </p:txBody>
      </p:sp>
      <p:sp>
        <p:nvSpPr>
          <p:cNvPr id="167" name="Google Shape;167;p17"/>
          <p:cNvSpPr txBox="1"/>
          <p:nvPr/>
        </p:nvSpPr>
        <p:spPr>
          <a:xfrm>
            <a:off x="4037574" y="1978636"/>
            <a:ext cx="2976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Health Objectives</a:t>
            </a:r>
            <a:endParaRPr b="1" sz="2100" u="sng"/>
          </a:p>
        </p:txBody>
      </p:sp>
      <p:sp>
        <p:nvSpPr>
          <p:cNvPr id="168" name="Google Shape;168;p17"/>
          <p:cNvSpPr txBox="1"/>
          <p:nvPr/>
        </p:nvSpPr>
        <p:spPr>
          <a:xfrm>
            <a:off x="149477" y="301623"/>
            <a:ext cx="7508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FOURTH</a:t>
            </a: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 GRADE PE NEWS</a:t>
            </a:r>
            <a:endParaRPr b="1" sz="6600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69" name="Google Shape;169;p17"/>
          <p:cNvSpPr txBox="1"/>
          <p:nvPr/>
        </p:nvSpPr>
        <p:spPr>
          <a:xfrm>
            <a:off x="155864" y="1329425"/>
            <a:ext cx="740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Be ACTIVE, HAVE FUN, SHOW RESPECT, ALWAYS LEARN</a:t>
            </a:r>
            <a:endParaRPr b="1" sz="2000"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8"/>
          <p:cNvSpPr/>
          <p:nvPr/>
        </p:nvSpPr>
        <p:spPr>
          <a:xfrm>
            <a:off x="444814" y="1946371"/>
            <a:ext cx="3288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8"/>
          <p:cNvSpPr/>
          <p:nvPr/>
        </p:nvSpPr>
        <p:spPr>
          <a:xfrm>
            <a:off x="3986774" y="1946371"/>
            <a:ext cx="3291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8"/>
          <p:cNvSpPr/>
          <p:nvPr/>
        </p:nvSpPr>
        <p:spPr>
          <a:xfrm>
            <a:off x="444814" y="5084774"/>
            <a:ext cx="6833700" cy="34059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8"/>
          <p:cNvSpPr/>
          <p:nvPr/>
        </p:nvSpPr>
        <p:spPr>
          <a:xfrm>
            <a:off x="444814" y="8608242"/>
            <a:ext cx="6833700" cy="9291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8"/>
          <p:cNvSpPr txBox="1"/>
          <p:nvPr/>
        </p:nvSpPr>
        <p:spPr>
          <a:xfrm>
            <a:off x="158765" y="8658869"/>
            <a:ext cx="7409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Contact Information:</a:t>
            </a:r>
            <a:endParaRPr b="1" sz="2100" u="sng"/>
          </a:p>
        </p:txBody>
      </p:sp>
      <p:sp>
        <p:nvSpPr>
          <p:cNvPr id="179" name="Google Shape;179;p18"/>
          <p:cNvSpPr txBox="1"/>
          <p:nvPr/>
        </p:nvSpPr>
        <p:spPr>
          <a:xfrm>
            <a:off x="442863" y="2435230"/>
            <a:ext cx="3288900" cy="22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Locomotor Skills - Running and Jumping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Pacer Test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Non-Locomotor Skills - Balancing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80" name="Google Shape;180;p18"/>
          <p:cNvSpPr txBox="1"/>
          <p:nvPr/>
        </p:nvSpPr>
        <p:spPr>
          <a:xfrm>
            <a:off x="3986775" y="2441435"/>
            <a:ext cx="31155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Communicable vs. Non-Communicable Sickness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der"/>
              <a:buChar char="•"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Health Log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81" name="Google Shape;181;p18"/>
          <p:cNvSpPr txBox="1"/>
          <p:nvPr/>
        </p:nvSpPr>
        <p:spPr>
          <a:xfrm>
            <a:off x="468184" y="9014125"/>
            <a:ext cx="678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Ashley McCollum - Plan / Lunch Time: 10:40-11:45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Email: </a:t>
            </a:r>
            <a:r>
              <a:rPr lang="en-US" u="sng">
                <a:solidFill>
                  <a:schemeClr val="hlink"/>
                </a:solidFill>
                <a:latin typeface="Inder"/>
                <a:ea typeface="Inder"/>
                <a:cs typeface="Inder"/>
                <a:sym typeface="Inder"/>
                <a:hlinkClick r:id="rId4"/>
              </a:rPr>
              <a:t>ashley.mccollum@jcschools.us</a:t>
            </a: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- Phone: 573-632-3400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82" name="Google Shape;182;p18"/>
          <p:cNvSpPr txBox="1"/>
          <p:nvPr/>
        </p:nvSpPr>
        <p:spPr>
          <a:xfrm>
            <a:off x="417463" y="1976826"/>
            <a:ext cx="3155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PE Unit 2</a:t>
            </a:r>
            <a:endParaRPr b="1" sz="2100" u="sng"/>
          </a:p>
        </p:txBody>
      </p:sp>
      <p:sp>
        <p:nvSpPr>
          <p:cNvPr id="183" name="Google Shape;183;p18"/>
          <p:cNvSpPr txBox="1"/>
          <p:nvPr/>
        </p:nvSpPr>
        <p:spPr>
          <a:xfrm>
            <a:off x="1848732" y="5076220"/>
            <a:ext cx="3770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Reminders</a:t>
            </a:r>
            <a:endParaRPr b="1" sz="2100" u="sng"/>
          </a:p>
        </p:txBody>
      </p:sp>
      <p:sp>
        <p:nvSpPr>
          <p:cNvPr id="184" name="Google Shape;184;p18"/>
          <p:cNvSpPr txBox="1"/>
          <p:nvPr/>
        </p:nvSpPr>
        <p:spPr>
          <a:xfrm>
            <a:off x="4037574" y="1978636"/>
            <a:ext cx="2976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Health Objectives</a:t>
            </a:r>
            <a:endParaRPr b="1" sz="2100" u="sng"/>
          </a:p>
        </p:txBody>
      </p:sp>
      <p:sp>
        <p:nvSpPr>
          <p:cNvPr id="185" name="Google Shape;185;p18"/>
          <p:cNvSpPr txBox="1"/>
          <p:nvPr/>
        </p:nvSpPr>
        <p:spPr>
          <a:xfrm>
            <a:off x="149477" y="301623"/>
            <a:ext cx="7508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FIFTH </a:t>
            </a: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GRADE PE NEWS</a:t>
            </a:r>
            <a:endParaRPr b="1" sz="6600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86" name="Google Shape;186;p18"/>
          <p:cNvSpPr txBox="1"/>
          <p:nvPr/>
        </p:nvSpPr>
        <p:spPr>
          <a:xfrm>
            <a:off x="155864" y="1329425"/>
            <a:ext cx="740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Be ACTIVE, HAVE FUN, SHOW RESPECT, ALWAYS LEARN</a:t>
            </a:r>
            <a:endParaRPr b="1" sz="2000">
              <a:latin typeface="Amatic SC"/>
              <a:ea typeface="Amatic SC"/>
              <a:cs typeface="Amatic SC"/>
              <a:sym typeface="Amatic SC"/>
            </a:endParaRPr>
          </a:p>
        </p:txBody>
      </p:sp>
      <p:graphicFrame>
        <p:nvGraphicFramePr>
          <p:cNvPr id="187" name="Google Shape;187;p18"/>
          <p:cNvGraphicFramePr/>
          <p:nvPr/>
        </p:nvGraphicFramePr>
        <p:xfrm>
          <a:off x="618662" y="539648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{A12F7522-F8E1-4605-A525-C510B84C4124}</a:tableStyleId>
              </a:tblPr>
              <a:tblGrid>
                <a:gridCol w="1365000"/>
                <a:gridCol w="5118850"/>
              </a:tblGrid>
              <a:tr h="424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Morning Walking</a:t>
                      </a:r>
                      <a:endParaRPr sz="1200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1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Fridays</a:t>
                      </a:r>
                      <a:r>
                        <a:rPr b="0" lang="en-US" sz="11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, between 7:25-7:45.</a:t>
                      </a:r>
                      <a:endParaRPr b="0" sz="1100">
                        <a:solidFill>
                          <a:srgbClr val="000000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6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Tennis Shoes</a:t>
                      </a:r>
                      <a:endParaRPr sz="1200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Inder"/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NECESSARY FOR PE SAFETY - Please try to send your student to school with tennis shoes on PE days.  Tennis shoes allow for safe and balanced movement.</a:t>
                      </a:r>
                      <a:endParaRPr sz="11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4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Outdoor Education</a:t>
                      </a:r>
                      <a:endParaRPr sz="1200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Inder"/>
                        <a:buNone/>
                      </a:pP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Field Trip - Friday, October 4 - Agenda / Reminders will be sent home at the end of this week! </a:t>
                      </a:r>
                      <a:endParaRPr b="0" sz="1100">
                        <a:solidFill>
                          <a:srgbClr val="000000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6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Cross Country Run</a:t>
                      </a:r>
                      <a:endParaRPr sz="12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When: Sunday, November 3</a:t>
                      </a:r>
                      <a:endParaRPr sz="11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Where: Cole County Park</a:t>
                      </a:r>
                      <a:endParaRPr sz="11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Register - 1:00 pm; Girls - 2:00 pm; Boys - 2:20 pm</a:t>
                      </a:r>
                      <a:endParaRPr sz="11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16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Pacer Test</a:t>
                      </a:r>
                      <a:endParaRPr sz="12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The pacer test is our first physical fitness test of the school year.  Please come prepared with tennis shoes.</a:t>
                      </a:r>
                      <a:endParaRPr sz="11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sng">
                          <a:latin typeface="Inder"/>
                          <a:ea typeface="Inder"/>
                          <a:cs typeface="Inder"/>
                          <a:sym typeface="Inder"/>
                        </a:rPr>
                        <a:t>C Group (October 10); B Group (October 11); A Group (October 15); D Group (October 16)</a:t>
                      </a:r>
                      <a:endParaRPr sz="1100" u="sng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